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 Classic" panose="020B0604020202020204" charset="0"/>
      <p:regular r:id="rId22"/>
    </p:embeddedFont>
    <p:embeddedFont>
      <p:font typeface="Montserrat Classic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svg"/><Relationship Id="rId7" Type="http://schemas.openxmlformats.org/officeDocument/2006/relationships/image" Target="../media/image2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8188199" y="-354460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219908" y="598674"/>
            <a:ext cx="2824558" cy="1883039"/>
          </a:xfrm>
          <a:custGeom>
            <a:avLst/>
            <a:gdLst/>
            <a:ahLst/>
            <a:cxnLst/>
            <a:rect l="l" t="t" r="r" b="b"/>
            <a:pathLst>
              <a:path w="2824558" h="1883039">
                <a:moveTo>
                  <a:pt x="0" y="0"/>
                </a:moveTo>
                <a:lnTo>
                  <a:pt x="2824558" y="0"/>
                </a:lnTo>
                <a:lnTo>
                  <a:pt x="2824558" y="1883039"/>
                </a:lnTo>
                <a:lnTo>
                  <a:pt x="0" y="1883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1367667" y="5430583"/>
            <a:ext cx="9483700" cy="923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65"/>
              </a:lnSpc>
            </a:pPr>
            <a:r>
              <a:rPr lang="en-US" sz="6934">
                <a:solidFill>
                  <a:srgbClr val="2BB4D4"/>
                </a:solidFill>
                <a:latin typeface="Montserrat Classic Bold"/>
              </a:rPr>
              <a:t>CAPSTONE PROJECT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748413"/>
            <a:ext cx="10161635" cy="21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13"/>
              </a:lnSpc>
              <a:spcBef>
                <a:spcPct val="0"/>
              </a:spcBef>
            </a:pPr>
            <a:r>
              <a:rPr lang="en-US" sz="6152">
                <a:solidFill>
                  <a:srgbClr val="004AAD"/>
                </a:solidFill>
                <a:latin typeface="Montserrat Classic Bold"/>
              </a:rPr>
              <a:t>MARKETING AND RETAIL ANALYTICS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21007" y="7374897"/>
            <a:ext cx="5761770" cy="209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4"/>
              </a:lnSpc>
              <a:spcBef>
                <a:spcPct val="0"/>
              </a:spcBef>
            </a:pPr>
            <a:r>
              <a:rPr lang="en-US" sz="4017">
                <a:solidFill>
                  <a:srgbClr val="004AAD"/>
                </a:solidFill>
                <a:latin typeface="Montserrat Classic Bold"/>
              </a:rPr>
              <a:t>Pankaj Kumar</a:t>
            </a:r>
          </a:p>
          <a:p>
            <a:pPr algn="ctr">
              <a:lnSpc>
                <a:spcPts val="5624"/>
              </a:lnSpc>
              <a:spcBef>
                <a:spcPct val="0"/>
              </a:spcBef>
            </a:pPr>
            <a:r>
              <a:rPr lang="en-US" sz="4017">
                <a:solidFill>
                  <a:srgbClr val="004AAD"/>
                </a:solidFill>
                <a:latin typeface="Montserrat Classic Bold"/>
              </a:rPr>
              <a:t>Shoeb Memon</a:t>
            </a:r>
          </a:p>
          <a:p>
            <a:pPr algn="ctr">
              <a:lnSpc>
                <a:spcPts val="5624"/>
              </a:lnSpc>
              <a:spcBef>
                <a:spcPct val="0"/>
              </a:spcBef>
            </a:pPr>
            <a:r>
              <a:rPr lang="en-US" sz="4017">
                <a:solidFill>
                  <a:srgbClr val="004AAD"/>
                </a:solidFill>
                <a:latin typeface="Montserrat Classic Bold"/>
              </a:rPr>
              <a:t>Jayalekshmi K </a:t>
            </a:r>
          </a:p>
        </p:txBody>
      </p:sp>
      <p:sp>
        <p:nvSpPr>
          <p:cNvPr id="7" name="Freeform 7"/>
          <p:cNvSpPr/>
          <p:nvPr/>
        </p:nvSpPr>
        <p:spPr>
          <a:xfrm>
            <a:off x="-1970877" y="7919649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4983453" y="7866987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4662819">
            <a:off x="8489744" y="-2841143"/>
            <a:ext cx="12794948" cy="8828634"/>
          </a:xfrm>
          <a:custGeom>
            <a:avLst/>
            <a:gdLst/>
            <a:ahLst/>
            <a:cxnLst/>
            <a:rect l="l" t="t" r="r" b="b"/>
            <a:pathLst>
              <a:path w="12794948" h="8828634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602222" y="2178456"/>
            <a:ext cx="9282893" cy="6266580"/>
          </a:xfrm>
          <a:custGeom>
            <a:avLst/>
            <a:gdLst/>
            <a:ahLst/>
            <a:cxnLst/>
            <a:rect l="l" t="t" r="r" b="b"/>
            <a:pathLst>
              <a:path w="9282893" h="6266580">
                <a:moveTo>
                  <a:pt x="0" y="0"/>
                </a:moveTo>
                <a:lnTo>
                  <a:pt x="9282893" y="0"/>
                </a:lnTo>
                <a:lnTo>
                  <a:pt x="9282893" y="6266579"/>
                </a:lnTo>
                <a:lnTo>
                  <a:pt x="0" y="62665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383954" y="363498"/>
            <a:ext cx="17422214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2BB4D4"/>
                </a:solidFill>
                <a:latin typeface="Montserrat Classic Bold"/>
              </a:rPr>
              <a:t>PERCENT RUNNING TOTALS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9123" y="2579304"/>
            <a:ext cx="7398128" cy="53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004AAD"/>
                </a:solidFill>
                <a:latin typeface="Montserrat Classic"/>
              </a:rPr>
              <a:t>* The Percentage of Total Running Revenue and Quantity Ordered has been broken down by Product Id.</a:t>
            </a:r>
          </a:p>
          <a:p>
            <a:pPr algn="just">
              <a:lnSpc>
                <a:spcPts val="5385"/>
              </a:lnSpc>
              <a:spcBef>
                <a:spcPct val="0"/>
              </a:spcBef>
            </a:pPr>
            <a:endParaRPr lang="en-US" sz="3847">
              <a:solidFill>
                <a:srgbClr val="004AAD"/>
              </a:solidFill>
              <a:latin typeface="Montserrat Classic"/>
            </a:endParaRPr>
          </a:p>
          <a:p>
            <a:pPr algn="just"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004AAD"/>
                </a:solidFill>
                <a:latin typeface="Montserrat Classic"/>
              </a:rPr>
              <a:t>* The contribution of each product towards the total revenue can be found.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1650065" y="-4126461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2"/>
                </a:lnTo>
                <a:lnTo>
                  <a:pt x="0" y="18539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0732009" y="2949783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542475" y="5607466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379469" y="2241742"/>
            <a:ext cx="9807331" cy="6251752"/>
          </a:xfrm>
          <a:custGeom>
            <a:avLst/>
            <a:gdLst/>
            <a:ahLst/>
            <a:cxnLst/>
            <a:rect l="l" t="t" r="r" b="b"/>
            <a:pathLst>
              <a:path w="9807331" h="6251752">
                <a:moveTo>
                  <a:pt x="0" y="0"/>
                </a:moveTo>
                <a:lnTo>
                  <a:pt x="9807331" y="0"/>
                </a:lnTo>
                <a:lnTo>
                  <a:pt x="9807331" y="6251752"/>
                </a:lnTo>
                <a:lnTo>
                  <a:pt x="0" y="6251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521395" y="288914"/>
            <a:ext cx="16725196" cy="739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US" sz="5500">
                <a:solidFill>
                  <a:srgbClr val="2BB4D4"/>
                </a:solidFill>
                <a:latin typeface="Montserrat Classic Bold"/>
              </a:rPr>
              <a:t>PRODUCT ORDERED MORE THAN 5 TIMES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87672" y="3251408"/>
            <a:ext cx="5980225" cy="156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  <a:spcBef>
                <a:spcPct val="0"/>
              </a:spcBef>
            </a:pPr>
            <a:r>
              <a:rPr lang="en-US" sz="2947">
                <a:solidFill>
                  <a:srgbClr val="004AAD"/>
                </a:solidFill>
                <a:latin typeface="Montserrat Classic"/>
              </a:rPr>
              <a:t>"toys" category is the most ordered category with a total of 74,929 orders.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87672" y="6286916"/>
            <a:ext cx="6289905" cy="204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5"/>
              </a:lnSpc>
              <a:spcBef>
                <a:spcPct val="0"/>
              </a:spcBef>
            </a:pPr>
            <a:r>
              <a:rPr lang="en-US" sz="2847">
                <a:solidFill>
                  <a:srgbClr val="004AAD"/>
                </a:solidFill>
                <a:latin typeface="Montserrat Classic"/>
              </a:rPr>
              <a:t>"health_beauty",  "bed_bath_table" and "sports_leisure" are the following most ordered category. </a:t>
            </a:r>
          </a:p>
          <a:p>
            <a:pPr>
              <a:lnSpc>
                <a:spcPts val="4405"/>
              </a:lnSpc>
              <a:spcBef>
                <a:spcPct val="0"/>
              </a:spcBef>
            </a:pPr>
            <a:endParaRPr lang="en-US" sz="2847">
              <a:solidFill>
                <a:srgbClr val="004AAD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43363" flipH="1">
            <a:off x="-922984" y="343854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809756" y="678021"/>
            <a:ext cx="13151650" cy="89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84"/>
              </a:lnSpc>
            </a:pPr>
            <a:r>
              <a:rPr lang="en-US" sz="6784">
                <a:solidFill>
                  <a:srgbClr val="2BB4D4"/>
                </a:solidFill>
                <a:latin typeface="Montserrat Classic Bold"/>
              </a:rPr>
              <a:t>MARKET BASKET ANALYSIS-1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5258" y="2805288"/>
            <a:ext cx="7610608" cy="574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endParaRPr/>
          </a:p>
          <a:p>
            <a:pPr marL="647695" lvl="1" indent="-323848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4AAD"/>
                </a:solidFill>
                <a:latin typeface="Montserrat Classic Bold"/>
              </a:rPr>
              <a:t>Market Basket Analysis is performed to identify combinations of product categories that are ordered frequently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004AAD"/>
              </a:solidFill>
              <a:latin typeface="Montserrat Classic Bold"/>
            </a:endParaRPr>
          </a:p>
          <a:p>
            <a:pPr marL="647695" lvl="1" indent="-323848" algn="just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>
                <a:solidFill>
                  <a:srgbClr val="004AAD"/>
                </a:solidFill>
                <a:latin typeface="Montserrat Classic Bold"/>
              </a:rPr>
              <a:t>"Toys" are the most ordered category followed by health beauty,bed_bath_table,sport leisure, computer_accessories and funiture_decor .</a:t>
            </a:r>
          </a:p>
        </p:txBody>
      </p:sp>
      <p:sp>
        <p:nvSpPr>
          <p:cNvPr id="5" name="Freeform 5"/>
          <p:cNvSpPr/>
          <p:nvPr/>
        </p:nvSpPr>
        <p:spPr>
          <a:xfrm rot="-4543212">
            <a:off x="-1505854" y="-4126461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2"/>
                </a:lnTo>
                <a:lnTo>
                  <a:pt x="0" y="18539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293928" y="2323308"/>
            <a:ext cx="9577779" cy="6225556"/>
          </a:xfrm>
          <a:custGeom>
            <a:avLst/>
            <a:gdLst/>
            <a:ahLst/>
            <a:cxnLst/>
            <a:rect l="l" t="t" r="r" b="b"/>
            <a:pathLst>
              <a:path w="9577779" h="6225556">
                <a:moveTo>
                  <a:pt x="0" y="0"/>
                </a:moveTo>
                <a:lnTo>
                  <a:pt x="9577778" y="0"/>
                </a:lnTo>
                <a:lnTo>
                  <a:pt x="9577778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8827" y="565938"/>
            <a:ext cx="8884423" cy="60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0"/>
              </a:lnSpc>
            </a:pPr>
            <a:r>
              <a:rPr lang="en-US" sz="4500">
                <a:solidFill>
                  <a:srgbClr val="2BB4D4"/>
                </a:solidFill>
                <a:latin typeface="Montserrat Classic Bold"/>
              </a:rPr>
              <a:t>MARKET BASKET ANALYSIS-2</a:t>
            </a:r>
          </a:p>
        </p:txBody>
      </p:sp>
      <p:sp>
        <p:nvSpPr>
          <p:cNvPr id="3" name="Freeform 3"/>
          <p:cNvSpPr/>
          <p:nvPr/>
        </p:nvSpPr>
        <p:spPr>
          <a:xfrm rot="3987423" flipH="1">
            <a:off x="11900279" y="-210099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2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2" y="6553094"/>
                </a:lnTo>
                <a:lnTo>
                  <a:pt x="806309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3987423" flipH="1">
            <a:off x="2671968" y="3793036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4543212">
            <a:off x="-1698135" y="-2824088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378827" y="1835621"/>
            <a:ext cx="8754162" cy="7134105"/>
          </a:xfrm>
          <a:custGeom>
            <a:avLst/>
            <a:gdLst/>
            <a:ahLst/>
            <a:cxnLst/>
            <a:rect l="l" t="t" r="r" b="b"/>
            <a:pathLst>
              <a:path w="8754162" h="7134105">
                <a:moveTo>
                  <a:pt x="0" y="0"/>
                </a:moveTo>
                <a:lnTo>
                  <a:pt x="8754162" y="0"/>
                </a:lnTo>
                <a:lnTo>
                  <a:pt x="8754162" y="7134105"/>
                </a:lnTo>
                <a:lnTo>
                  <a:pt x="0" y="7134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9991632" y="3376282"/>
            <a:ext cx="7418282" cy="306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endParaRPr/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4AAD"/>
                </a:solidFill>
                <a:latin typeface="Montserrat Classic Bold"/>
              </a:rPr>
              <a:t>"Toys" are always  the product category that is ordered the most.</a:t>
            </a:r>
          </a:p>
          <a:p>
            <a:pPr algn="just">
              <a:lnSpc>
                <a:spcPts val="4059"/>
              </a:lnSpc>
              <a:spcBef>
                <a:spcPct val="0"/>
              </a:spcBef>
            </a:pPr>
            <a:endParaRPr lang="en-US" sz="2899">
              <a:solidFill>
                <a:srgbClr val="004AAD"/>
              </a:solidFill>
              <a:latin typeface="Montserrat Classic Bold"/>
            </a:endParaRPr>
          </a:p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4AAD"/>
                </a:solidFill>
                <a:latin typeface="Montserrat Classic Bold"/>
              </a:rPr>
              <a:t>This is followed by a combination of bed_bath_table and furniture_decor.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3261" y="504825"/>
            <a:ext cx="581076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2BB4D4"/>
                </a:solidFill>
                <a:latin typeface="Montserrat Classic Bold"/>
              </a:rPr>
              <a:t>INSIGHTS</a:t>
            </a:r>
          </a:p>
        </p:txBody>
      </p:sp>
      <p:sp>
        <p:nvSpPr>
          <p:cNvPr id="3" name="Freeform 3"/>
          <p:cNvSpPr/>
          <p:nvPr/>
        </p:nvSpPr>
        <p:spPr>
          <a:xfrm rot="3525861">
            <a:off x="-853590" y="-1224972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852430" y="2426473"/>
            <a:ext cx="11103139" cy="637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6"/>
              </a:lnSpc>
              <a:spcBef>
                <a:spcPct val="0"/>
              </a:spcBef>
            </a:pPr>
            <a:r>
              <a:rPr lang="en-US" sz="2783">
                <a:solidFill>
                  <a:srgbClr val="004AAD"/>
                </a:solidFill>
                <a:latin typeface="Montserrat Classic Bold"/>
              </a:rPr>
              <a:t>*The product category "toys" which is 20% of the total products, it generates 80% of the total revenue.</a:t>
            </a:r>
          </a:p>
          <a:p>
            <a:pPr algn="just">
              <a:lnSpc>
                <a:spcPts val="3896"/>
              </a:lnSpc>
              <a:spcBef>
                <a:spcPct val="0"/>
              </a:spcBef>
            </a:pPr>
            <a:endParaRPr lang="en-US" sz="2783">
              <a:solidFill>
                <a:srgbClr val="004AAD"/>
              </a:solidFill>
              <a:latin typeface="Montserrat Classic Bold"/>
            </a:endParaRPr>
          </a:p>
          <a:p>
            <a:pPr>
              <a:lnSpc>
                <a:spcPts val="4036"/>
              </a:lnSpc>
              <a:spcBef>
                <a:spcPct val="0"/>
              </a:spcBef>
            </a:pPr>
            <a:r>
              <a:rPr lang="en-US" sz="2883">
                <a:solidFill>
                  <a:srgbClr val="004AAD"/>
                </a:solidFill>
                <a:latin typeface="Montserrat Classic Bold"/>
              </a:rPr>
              <a:t>*Product categories such as health_beauty, bed_bath_table,  sports_leisure, computers_accessories, and furniture_decor are the most frequently ordered after the category "toys".</a:t>
            </a:r>
          </a:p>
          <a:p>
            <a:pPr>
              <a:lnSpc>
                <a:spcPts val="3896"/>
              </a:lnSpc>
              <a:spcBef>
                <a:spcPct val="0"/>
              </a:spcBef>
            </a:pPr>
            <a:endParaRPr lang="en-US" sz="2883">
              <a:solidFill>
                <a:srgbClr val="004AAD"/>
              </a:solidFill>
              <a:latin typeface="Montserrat Classic Bold"/>
            </a:endParaRPr>
          </a:p>
          <a:p>
            <a:pPr>
              <a:lnSpc>
                <a:spcPts val="3896"/>
              </a:lnSpc>
              <a:spcBef>
                <a:spcPct val="0"/>
              </a:spcBef>
            </a:pPr>
            <a:r>
              <a:rPr lang="en-US" sz="2783">
                <a:solidFill>
                  <a:srgbClr val="004AAD"/>
                </a:solidFill>
                <a:latin typeface="Montserrat Classic Bold"/>
              </a:rPr>
              <a:t>*The above mentioned products categories with Toys or/and with each other are most frequently purchased .</a:t>
            </a:r>
          </a:p>
          <a:p>
            <a:pPr>
              <a:lnSpc>
                <a:spcPts val="3896"/>
              </a:lnSpc>
              <a:spcBef>
                <a:spcPct val="0"/>
              </a:spcBef>
            </a:pPr>
            <a:endParaRPr lang="en-US" sz="2783">
              <a:solidFill>
                <a:srgbClr val="004AAD"/>
              </a:solidFill>
              <a:latin typeface="Montserrat Classic Bold"/>
            </a:endParaRPr>
          </a:p>
          <a:p>
            <a:pPr>
              <a:lnSpc>
                <a:spcPts val="3896"/>
              </a:lnSpc>
              <a:spcBef>
                <a:spcPct val="0"/>
              </a:spcBef>
            </a:pPr>
            <a:r>
              <a:rPr lang="en-US" sz="2783">
                <a:solidFill>
                  <a:srgbClr val="004AAD"/>
                </a:solidFill>
                <a:latin typeface="Montserrat Classic Bold"/>
              </a:rPr>
              <a:t>* Even though some of the items are highly priced, these are still frequently ordered/purchased by customers.</a:t>
            </a:r>
          </a:p>
        </p:txBody>
      </p:sp>
      <p:sp>
        <p:nvSpPr>
          <p:cNvPr id="5" name="Freeform 5"/>
          <p:cNvSpPr/>
          <p:nvPr/>
        </p:nvSpPr>
        <p:spPr>
          <a:xfrm rot="1082301">
            <a:off x="6464236" y="-2617337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1082301">
            <a:off x="5582529" y="411325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7" y="0"/>
                </a:lnTo>
                <a:lnTo>
                  <a:pt x="11928887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1082301">
            <a:off x="6271955" y="3359132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7" y="0"/>
                </a:lnTo>
                <a:lnTo>
                  <a:pt x="11928887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 rot="1082301">
            <a:off x="8924005" y="5490849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0454" y="559984"/>
            <a:ext cx="17651645" cy="1080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1"/>
              </a:lnSpc>
            </a:pPr>
            <a:r>
              <a:rPr lang="en-US" sz="8031" spc="-273">
                <a:solidFill>
                  <a:srgbClr val="2BB4D4"/>
                </a:solidFill>
                <a:latin typeface="Montserrat Classic Bold"/>
              </a:rPr>
              <a:t>RECOMMENDATIONS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9523211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766807">
            <a:off x="5251087" y="-1640231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2" y="0"/>
                </a:lnTo>
                <a:lnTo>
                  <a:pt x="12112142" y="9843867"/>
                </a:lnTo>
                <a:lnTo>
                  <a:pt x="0" y="9843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-1766807">
            <a:off x="43662" y="259813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2" y="0"/>
                </a:lnTo>
                <a:lnTo>
                  <a:pt x="12112142" y="9843867"/>
                </a:lnTo>
                <a:lnTo>
                  <a:pt x="0" y="9843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326886" y="2160917"/>
            <a:ext cx="16138965" cy="7712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361" lvl="1" indent="-336181" algn="just">
              <a:lnSpc>
                <a:spcPts val="4359"/>
              </a:lnSpc>
              <a:spcBef>
                <a:spcPct val="0"/>
              </a:spcBef>
              <a:buFont typeface="Arial"/>
              <a:buChar char="•"/>
            </a:pPr>
            <a:r>
              <a:rPr lang="en-US" sz="3114">
                <a:solidFill>
                  <a:srgbClr val="004AAD"/>
                </a:solidFill>
                <a:latin typeface="Montserrat Classic"/>
              </a:rPr>
              <a:t>OList e-commerce company should focus on customers who are buying "toys" to boost the sales  as it is the most ordered product category thereby decreasing the warehouse maintenance cost.</a:t>
            </a:r>
          </a:p>
          <a:p>
            <a:pPr algn="just">
              <a:lnSpc>
                <a:spcPts val="4359"/>
              </a:lnSpc>
              <a:spcBef>
                <a:spcPct val="0"/>
              </a:spcBef>
            </a:pPr>
            <a:endParaRPr lang="en-US" sz="3114">
              <a:solidFill>
                <a:srgbClr val="004AAD"/>
              </a:solidFill>
              <a:latin typeface="Montserrat Classic"/>
            </a:endParaRPr>
          </a:p>
          <a:p>
            <a:pPr marL="672361" lvl="1" indent="-336181" algn="just">
              <a:lnSpc>
                <a:spcPts val="4359"/>
              </a:lnSpc>
              <a:spcBef>
                <a:spcPct val="0"/>
              </a:spcBef>
              <a:buFont typeface="Arial"/>
              <a:buChar char="•"/>
            </a:pPr>
            <a:r>
              <a:rPr lang="en-US" sz="3114">
                <a:solidFill>
                  <a:srgbClr val="004AAD"/>
                </a:solidFill>
                <a:latin typeface="Montserrat Classic"/>
              </a:rPr>
              <a:t>This e-commerce company should be also focusing on products which generates more than 80% of the total revenue.This can be done by restocking those products frequently in adequate amount .</a:t>
            </a:r>
          </a:p>
          <a:p>
            <a:pPr algn="just">
              <a:lnSpc>
                <a:spcPts val="4359"/>
              </a:lnSpc>
              <a:spcBef>
                <a:spcPct val="0"/>
              </a:spcBef>
            </a:pPr>
            <a:endParaRPr lang="en-US" sz="3114">
              <a:solidFill>
                <a:srgbClr val="004AAD"/>
              </a:solidFill>
              <a:latin typeface="Montserrat Classic"/>
            </a:endParaRPr>
          </a:p>
          <a:p>
            <a:pPr marL="672361" lvl="1" indent="-336181" algn="just">
              <a:lnSpc>
                <a:spcPts val="4359"/>
              </a:lnSpc>
              <a:spcBef>
                <a:spcPct val="0"/>
              </a:spcBef>
              <a:buFont typeface="Arial"/>
              <a:buChar char="•"/>
            </a:pPr>
            <a:r>
              <a:rPr lang="en-US" sz="3114">
                <a:solidFill>
                  <a:srgbClr val="004AAD"/>
                </a:solidFill>
                <a:latin typeface="Montserrat Classic"/>
              </a:rPr>
              <a:t>Reduce stocking products which are less in demand/revenue generation.</a:t>
            </a:r>
          </a:p>
          <a:p>
            <a:pPr algn="just">
              <a:lnSpc>
                <a:spcPts val="4359"/>
              </a:lnSpc>
              <a:spcBef>
                <a:spcPct val="0"/>
              </a:spcBef>
            </a:pPr>
            <a:endParaRPr lang="en-US" sz="3114">
              <a:solidFill>
                <a:srgbClr val="004AAD"/>
              </a:solidFill>
              <a:latin typeface="Montserrat Classic"/>
            </a:endParaRPr>
          </a:p>
          <a:p>
            <a:pPr marL="672361" lvl="1" indent="-336181" algn="just">
              <a:lnSpc>
                <a:spcPts val="4359"/>
              </a:lnSpc>
              <a:spcBef>
                <a:spcPct val="0"/>
              </a:spcBef>
              <a:buFont typeface="Arial"/>
              <a:buChar char="•"/>
            </a:pPr>
            <a:r>
              <a:rPr lang="en-US" sz="3114">
                <a:solidFill>
                  <a:srgbClr val="004AAD"/>
                </a:solidFill>
                <a:latin typeface="Montserrat Classic"/>
              </a:rPr>
              <a:t>Offer  discounts on the frequently ordered category associations and also combo-offers to encourage cross selling among the products.</a:t>
            </a:r>
          </a:p>
          <a:p>
            <a:pPr algn="just">
              <a:lnSpc>
                <a:spcPts val="4359"/>
              </a:lnSpc>
              <a:spcBef>
                <a:spcPct val="0"/>
              </a:spcBef>
            </a:pPr>
            <a:endParaRPr lang="en-US" sz="3114">
              <a:solidFill>
                <a:srgbClr val="004AAD"/>
              </a:solidFill>
              <a:latin typeface="Montserrat Classic"/>
            </a:endParaRPr>
          </a:p>
          <a:p>
            <a:pPr algn="just">
              <a:lnSpc>
                <a:spcPts val="4359"/>
              </a:lnSpc>
              <a:spcBef>
                <a:spcPct val="0"/>
              </a:spcBef>
            </a:pPr>
            <a:endParaRPr lang="en-US" sz="3114">
              <a:solidFill>
                <a:srgbClr val="004AAD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543212">
            <a:off x="-1505854" y="-4126461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2"/>
                </a:lnTo>
                <a:lnTo>
                  <a:pt x="0" y="18539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082301">
            <a:off x="5631197" y="3471902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7" y="0"/>
                </a:lnTo>
                <a:lnTo>
                  <a:pt x="11928887" y="8231042"/>
                </a:lnTo>
                <a:lnTo>
                  <a:pt x="0" y="8231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6186368" y="3793472"/>
            <a:ext cx="5915263" cy="151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85"/>
              </a:lnSpc>
              <a:spcBef>
                <a:spcPct val="0"/>
              </a:spcBef>
            </a:pPr>
            <a:r>
              <a:rPr lang="en-US" sz="8846">
                <a:solidFill>
                  <a:srgbClr val="004AAD"/>
                </a:solidFill>
                <a:latin typeface="Montserrat Classic"/>
              </a:rPr>
              <a:t>Thank You</a:t>
            </a:r>
          </a:p>
        </p:txBody>
      </p:sp>
      <p:sp>
        <p:nvSpPr>
          <p:cNvPr id="5" name="Freeform 5"/>
          <p:cNvSpPr/>
          <p:nvPr/>
        </p:nvSpPr>
        <p:spPr>
          <a:xfrm rot="1082301">
            <a:off x="-297280" y="-1350962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22930" y="4324291"/>
            <a:ext cx="7988300" cy="5270500"/>
            <a:chOff x="0" y="0"/>
            <a:chExt cx="10651067" cy="702733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51" r="1751"/>
            <a:stretch>
              <a:fillRect/>
            </a:stretch>
          </p:blipFill>
          <p:spPr>
            <a:xfrm>
              <a:off x="0" y="0"/>
              <a:ext cx="10651067" cy="7027333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-797967" y="998344"/>
            <a:ext cx="12230230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2BB4D4"/>
                </a:solidFill>
                <a:latin typeface="Montserrat Classic Bold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8174" y="2523686"/>
            <a:ext cx="7471014" cy="689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585" lvl="1" indent="-415292">
              <a:lnSpc>
                <a:spcPts val="9617"/>
              </a:lnSpc>
              <a:buFont typeface="Arial"/>
              <a:buChar char="•"/>
            </a:pPr>
            <a:r>
              <a:rPr lang="en-US" sz="3847">
                <a:solidFill>
                  <a:srgbClr val="004AAD"/>
                </a:solidFill>
                <a:latin typeface="Montserrat Classic Bold"/>
              </a:rPr>
              <a:t>Objective</a:t>
            </a:r>
          </a:p>
          <a:p>
            <a:pPr marL="830585" lvl="1" indent="-415292">
              <a:lnSpc>
                <a:spcPts val="9617"/>
              </a:lnSpc>
              <a:buFont typeface="Arial"/>
              <a:buChar char="•"/>
            </a:pPr>
            <a:r>
              <a:rPr lang="en-US" sz="3847">
                <a:solidFill>
                  <a:srgbClr val="004AAD"/>
                </a:solidFill>
                <a:latin typeface="Montserrat Classic Bold"/>
              </a:rPr>
              <a:t>Background</a:t>
            </a:r>
          </a:p>
          <a:p>
            <a:pPr marL="830585" lvl="1" indent="-415292">
              <a:lnSpc>
                <a:spcPts val="9617"/>
              </a:lnSpc>
              <a:buFont typeface="Arial"/>
              <a:buChar char="•"/>
            </a:pPr>
            <a:r>
              <a:rPr lang="en-US" sz="3847">
                <a:solidFill>
                  <a:srgbClr val="004AAD"/>
                </a:solidFill>
                <a:latin typeface="Montserrat Classic Bold"/>
              </a:rPr>
              <a:t>Data Visualization</a:t>
            </a:r>
          </a:p>
          <a:p>
            <a:pPr marL="830585" lvl="1" indent="-415292">
              <a:lnSpc>
                <a:spcPts val="9617"/>
              </a:lnSpc>
              <a:buFont typeface="Arial"/>
              <a:buChar char="•"/>
            </a:pPr>
            <a:r>
              <a:rPr lang="en-US" sz="3847">
                <a:solidFill>
                  <a:srgbClr val="004AAD"/>
                </a:solidFill>
                <a:latin typeface="Montserrat Classic Bold"/>
              </a:rPr>
              <a:t>Insights</a:t>
            </a:r>
          </a:p>
          <a:p>
            <a:pPr marL="830585" lvl="1" indent="-415292">
              <a:lnSpc>
                <a:spcPts val="9617"/>
              </a:lnSpc>
              <a:buFont typeface="Arial"/>
              <a:buChar char="•"/>
            </a:pPr>
            <a:r>
              <a:rPr lang="en-US" sz="3847">
                <a:solidFill>
                  <a:srgbClr val="004AAD"/>
                </a:solidFill>
                <a:latin typeface="Montserrat Classic Bold"/>
              </a:rPr>
              <a:t>Recommendations</a:t>
            </a:r>
          </a:p>
          <a:p>
            <a:pPr marL="830585" lvl="1" indent="-415292">
              <a:lnSpc>
                <a:spcPts val="5385"/>
              </a:lnSpc>
              <a:buFont typeface="Arial"/>
              <a:buChar char="•"/>
            </a:pPr>
            <a:r>
              <a:rPr lang="en-US" sz="3847">
                <a:solidFill>
                  <a:srgbClr val="004AAD"/>
                </a:solidFill>
                <a:latin typeface="Montserrat Classic Bold"/>
              </a:rPr>
              <a:t>Appendix</a:t>
            </a:r>
          </a:p>
        </p:txBody>
      </p:sp>
      <p:sp>
        <p:nvSpPr>
          <p:cNvPr id="6" name="Freeform 6"/>
          <p:cNvSpPr/>
          <p:nvPr/>
        </p:nvSpPr>
        <p:spPr>
          <a:xfrm rot="-1625759">
            <a:off x="9779469" y="-2829873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6"/>
                </a:lnTo>
                <a:lnTo>
                  <a:pt x="0" y="7717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 rot="-6664043">
            <a:off x="-803975" y="-131699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486046" y="3043417"/>
            <a:ext cx="8819046" cy="7167479"/>
          </a:xfrm>
          <a:custGeom>
            <a:avLst/>
            <a:gdLst/>
            <a:ahLst/>
            <a:cxnLst/>
            <a:rect l="l" t="t" r="r" b="b"/>
            <a:pathLst>
              <a:path w="8819046" h="7167479">
                <a:moveTo>
                  <a:pt x="0" y="0"/>
                </a:moveTo>
                <a:lnTo>
                  <a:pt x="8819046" y="0"/>
                </a:lnTo>
                <a:lnTo>
                  <a:pt x="8819046" y="7167479"/>
                </a:lnTo>
                <a:lnTo>
                  <a:pt x="0" y="7167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5547297" y="904415"/>
            <a:ext cx="6797011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2BB4D4"/>
                </a:solidFill>
                <a:latin typeface="Montserrat Classic Bold"/>
              </a:rPr>
              <a:t>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6537" y="3292701"/>
            <a:ext cx="9570832" cy="575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9"/>
              </a:lnSpc>
              <a:spcBef>
                <a:spcPct val="0"/>
              </a:spcBef>
            </a:pPr>
            <a:endParaRPr/>
          </a:p>
          <a:p>
            <a:pPr marL="641396" lvl="1" indent="-320698" algn="just">
              <a:lnSpc>
                <a:spcPts val="4159"/>
              </a:lnSpc>
              <a:spcBef>
                <a:spcPct val="0"/>
              </a:spcBef>
              <a:buFont typeface="Arial"/>
              <a:buChar char="•"/>
            </a:pPr>
            <a:r>
              <a:rPr lang="en-US" sz="2970">
                <a:solidFill>
                  <a:srgbClr val="004AAD"/>
                </a:solidFill>
                <a:latin typeface="Montserrat Classic Bold"/>
              </a:rPr>
              <a:t>In this project, we need to identify top products that contribute to the revenue using Pareto analysis</a:t>
            </a:r>
          </a:p>
          <a:p>
            <a:pPr algn="just">
              <a:lnSpc>
                <a:spcPts val="4159"/>
              </a:lnSpc>
              <a:spcBef>
                <a:spcPct val="0"/>
              </a:spcBef>
            </a:pPr>
            <a:r>
              <a:rPr lang="en-US" sz="2970">
                <a:solidFill>
                  <a:srgbClr val="004AAD"/>
                </a:solidFill>
                <a:latin typeface="Montserrat Classic Bold"/>
              </a:rPr>
              <a:t> </a:t>
            </a:r>
          </a:p>
          <a:p>
            <a:pPr marL="641396" lvl="1" indent="-320698" algn="just">
              <a:lnSpc>
                <a:spcPts val="4159"/>
              </a:lnSpc>
              <a:spcBef>
                <a:spcPct val="0"/>
              </a:spcBef>
              <a:buFont typeface="Arial"/>
              <a:buChar char="•"/>
            </a:pPr>
            <a:r>
              <a:rPr lang="en-US" sz="2970">
                <a:solidFill>
                  <a:srgbClr val="004AAD"/>
                </a:solidFill>
                <a:latin typeface="Montserrat Classic Bold"/>
              </a:rPr>
              <a:t>Market basket analysis to analyse the purchase behaviour of individual customers </a:t>
            </a:r>
          </a:p>
          <a:p>
            <a:pPr algn="just">
              <a:lnSpc>
                <a:spcPts val="4159"/>
              </a:lnSpc>
              <a:spcBef>
                <a:spcPct val="0"/>
              </a:spcBef>
            </a:pPr>
            <a:endParaRPr lang="en-US" sz="2970">
              <a:solidFill>
                <a:srgbClr val="004AAD"/>
              </a:solidFill>
              <a:latin typeface="Montserrat Classic Bold"/>
            </a:endParaRPr>
          </a:p>
          <a:p>
            <a:pPr marL="641396" lvl="1" indent="-320698" algn="just">
              <a:lnSpc>
                <a:spcPts val="4159"/>
              </a:lnSpc>
              <a:spcBef>
                <a:spcPct val="0"/>
              </a:spcBef>
              <a:buFont typeface="Arial"/>
              <a:buChar char="•"/>
            </a:pPr>
            <a:r>
              <a:rPr lang="en-US" sz="2970">
                <a:solidFill>
                  <a:srgbClr val="004AAD"/>
                </a:solidFill>
                <a:latin typeface="Montserrat Classic Bold"/>
              </a:rPr>
              <a:t>Explore what items are more likely to be purchased individually or in combination with some other products.</a:t>
            </a:r>
          </a:p>
        </p:txBody>
      </p:sp>
      <p:sp>
        <p:nvSpPr>
          <p:cNvPr id="5" name="Freeform 5"/>
          <p:cNvSpPr/>
          <p:nvPr/>
        </p:nvSpPr>
        <p:spPr>
          <a:xfrm rot="-4543212">
            <a:off x="-125961" y="-4126461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2" y="0"/>
                </a:lnTo>
                <a:lnTo>
                  <a:pt x="18539922" y="18539922"/>
                </a:lnTo>
                <a:lnTo>
                  <a:pt x="0" y="18539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0669308" y="3315035"/>
            <a:ext cx="7099062" cy="4766375"/>
            <a:chOff x="0" y="0"/>
            <a:chExt cx="9465416" cy="6355167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90000"/>
            </a:blip>
            <a:srcRect l="5317" r="5317"/>
            <a:stretch>
              <a:fillRect/>
            </a:stretch>
          </p:blipFill>
          <p:spPr>
            <a:xfrm>
              <a:off x="0" y="0"/>
              <a:ext cx="9465416" cy="63551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570462" y="-4174317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799293">
            <a:off x="10339602" y="-529341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9696807" y="2218235"/>
            <a:ext cx="8170887" cy="5850531"/>
            <a:chOff x="0" y="0"/>
            <a:chExt cx="10894515" cy="780070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t="2265" b="2265"/>
            <a:stretch>
              <a:fillRect/>
            </a:stretch>
          </p:blipFill>
          <p:spPr>
            <a:xfrm>
              <a:off x="0" y="0"/>
              <a:ext cx="10894515" cy="7800708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5864562" y="310324"/>
            <a:ext cx="6872755" cy="93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52"/>
              </a:lnSpc>
            </a:pPr>
            <a:r>
              <a:rPr lang="en-US" sz="6952">
                <a:solidFill>
                  <a:srgbClr val="2BB4D4"/>
                </a:solidFill>
                <a:latin typeface="Montserrat Classic Bold"/>
              </a:rPr>
              <a:t>BACKGROUND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8939" y="1870926"/>
            <a:ext cx="8425061" cy="6839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9"/>
              </a:lnSpc>
              <a:spcBef>
                <a:spcPct val="0"/>
              </a:spcBef>
            </a:pPr>
            <a:r>
              <a:rPr lang="en-US" sz="2592">
                <a:solidFill>
                  <a:srgbClr val="004AAD"/>
                </a:solidFill>
                <a:latin typeface="Montserrat Classic Bold"/>
              </a:rPr>
              <a:t>OList is an e-commerce company that has faced some losses recently and they want to manage their inventory remarkably in order to reduce unnecessary costs that they are bearing.</a:t>
            </a:r>
          </a:p>
          <a:p>
            <a:pPr algn="just">
              <a:lnSpc>
                <a:spcPts val="3629"/>
              </a:lnSpc>
              <a:spcBef>
                <a:spcPct val="0"/>
              </a:spcBef>
            </a:pPr>
            <a:endParaRPr lang="en-US" sz="2592">
              <a:solidFill>
                <a:srgbClr val="004AAD"/>
              </a:solidFill>
              <a:latin typeface="Montserrat Classic Bold"/>
            </a:endParaRPr>
          </a:p>
          <a:p>
            <a:pPr algn="just">
              <a:lnSpc>
                <a:spcPts val="3629"/>
              </a:lnSpc>
              <a:spcBef>
                <a:spcPct val="0"/>
              </a:spcBef>
            </a:pPr>
            <a:r>
              <a:rPr lang="en-US" sz="2592">
                <a:solidFill>
                  <a:srgbClr val="004AAD"/>
                </a:solidFill>
                <a:latin typeface="Montserrat Classic Bold"/>
              </a:rPr>
              <a:t>To meet the demands of the customers, company need to store tons and tons of products in warehouses. Some warehoused products might be fast-moving products and some might be slow-moving.</a:t>
            </a:r>
          </a:p>
          <a:p>
            <a:pPr algn="just">
              <a:lnSpc>
                <a:spcPts val="3629"/>
              </a:lnSpc>
              <a:spcBef>
                <a:spcPct val="0"/>
              </a:spcBef>
            </a:pPr>
            <a:endParaRPr lang="en-US" sz="2592">
              <a:solidFill>
                <a:srgbClr val="004AAD"/>
              </a:solidFill>
              <a:latin typeface="Montserrat Classic Bold"/>
            </a:endParaRPr>
          </a:p>
          <a:p>
            <a:pPr algn="just">
              <a:lnSpc>
                <a:spcPts val="3629"/>
              </a:lnSpc>
              <a:spcBef>
                <a:spcPct val="0"/>
              </a:spcBef>
            </a:pPr>
            <a:r>
              <a:rPr lang="en-US" sz="2592">
                <a:solidFill>
                  <a:srgbClr val="004AAD"/>
                </a:solidFill>
                <a:latin typeface="Montserrat Classic Bold"/>
              </a:rPr>
              <a:t>Each products being stored incurs a cost to the company in terms of space and maintenance, it is  necessary for the organization to plan their inventory well.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66807">
            <a:off x="9523211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766807">
            <a:off x="5395298" y="-2042482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7"/>
                </a:lnTo>
                <a:lnTo>
                  <a:pt x="0" y="9843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-1766807">
            <a:off x="43662" y="259813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2" y="0"/>
                </a:lnTo>
                <a:lnTo>
                  <a:pt x="12112142" y="9843867"/>
                </a:lnTo>
                <a:lnTo>
                  <a:pt x="0" y="9843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 rot="-71680">
            <a:off x="4894091" y="4143854"/>
            <a:ext cx="8899956" cy="75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69"/>
              </a:lnSpc>
            </a:pPr>
            <a:r>
              <a:rPr lang="en-US" sz="5669">
                <a:solidFill>
                  <a:srgbClr val="2BB4D4"/>
                </a:solidFill>
                <a:latin typeface="Montserrat Classic Bold"/>
              </a:rPr>
              <a:t>DATA VISUALIZATION</a:t>
            </a:r>
          </a:p>
        </p:txBody>
      </p:sp>
      <p:sp>
        <p:nvSpPr>
          <p:cNvPr id="6" name="Freeform 6"/>
          <p:cNvSpPr/>
          <p:nvPr/>
        </p:nvSpPr>
        <p:spPr>
          <a:xfrm rot="-1766807">
            <a:off x="-4605470" y="-1127305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265028" y="-612401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6284008">
            <a:off x="12785718" y="6441965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1505868">
            <a:off x="7778878" y="-3399411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5" y="0"/>
                </a:lnTo>
                <a:lnTo>
                  <a:pt x="12580535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8388670" y="2160905"/>
            <a:ext cx="9569647" cy="6469743"/>
          </a:xfrm>
          <a:custGeom>
            <a:avLst/>
            <a:gdLst/>
            <a:ahLst/>
            <a:cxnLst/>
            <a:rect l="l" t="t" r="r" b="b"/>
            <a:pathLst>
              <a:path w="9569647" h="6469743">
                <a:moveTo>
                  <a:pt x="0" y="0"/>
                </a:moveTo>
                <a:lnTo>
                  <a:pt x="9569647" y="0"/>
                </a:lnTo>
                <a:lnTo>
                  <a:pt x="9569647" y="6469743"/>
                </a:lnTo>
                <a:lnTo>
                  <a:pt x="0" y="64697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2523684" y="359992"/>
            <a:ext cx="13776211" cy="66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2"/>
              </a:lnSpc>
            </a:pPr>
            <a:r>
              <a:rPr lang="en-US" sz="4952">
                <a:solidFill>
                  <a:srgbClr val="2BB4D4"/>
                </a:solidFill>
                <a:latin typeface="Montserrat Classic Bold"/>
              </a:rPr>
              <a:t>TOP 20 ORDERED PRODUCTS BY REVENUE</a:t>
            </a:r>
          </a:p>
        </p:txBody>
      </p:sp>
      <p:sp>
        <p:nvSpPr>
          <p:cNvPr id="7" name="Freeform 7"/>
          <p:cNvSpPr/>
          <p:nvPr/>
        </p:nvSpPr>
        <p:spPr>
          <a:xfrm rot="-6284008">
            <a:off x="5993987" y="6233838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1"/>
                </a:lnTo>
                <a:lnTo>
                  <a:pt x="0" y="7690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427823" y="2411058"/>
            <a:ext cx="7698143" cy="5388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585" lvl="1" indent="-415292" algn="just">
              <a:lnSpc>
                <a:spcPts val="5385"/>
              </a:lnSpc>
              <a:spcBef>
                <a:spcPct val="0"/>
              </a:spcBef>
              <a:buFont typeface="Arial"/>
              <a:buChar char="•"/>
            </a:pPr>
            <a:r>
              <a:rPr lang="en-US" sz="3847">
                <a:solidFill>
                  <a:srgbClr val="004AAD"/>
                </a:solidFill>
                <a:latin typeface="Montserrat Classic"/>
              </a:rPr>
              <a:t>The highest revenue contributed to OList company was "toys" category.</a:t>
            </a:r>
          </a:p>
          <a:p>
            <a:pPr marL="830585" lvl="1" indent="-415292" algn="just">
              <a:lnSpc>
                <a:spcPts val="5385"/>
              </a:lnSpc>
              <a:spcBef>
                <a:spcPct val="0"/>
              </a:spcBef>
              <a:buFont typeface="Arial"/>
              <a:buChar char="•"/>
            </a:pPr>
            <a:r>
              <a:rPr lang="en-US" sz="3847">
                <a:solidFill>
                  <a:srgbClr val="004AAD"/>
                </a:solidFill>
                <a:latin typeface="Montserrat Classic"/>
              </a:rPr>
              <a:t>The category "toys" constitute 20% of the products which generates 80% of the revenue.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8777887" y="-2612009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flipH="1">
            <a:off x="9833342" y="2391679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10" y="0"/>
                </a:moveTo>
                <a:lnTo>
                  <a:pt x="0" y="0"/>
                </a:lnTo>
                <a:lnTo>
                  <a:pt x="0" y="665240"/>
                </a:lnTo>
                <a:lnTo>
                  <a:pt x="1475610" y="665240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flipH="1">
            <a:off x="9833342" y="5747462"/>
            <a:ext cx="1475610" cy="66524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10" y="0"/>
                </a:moveTo>
                <a:lnTo>
                  <a:pt x="0" y="0"/>
                </a:lnTo>
                <a:lnTo>
                  <a:pt x="0" y="665240"/>
                </a:lnTo>
                <a:lnTo>
                  <a:pt x="1475610" y="665240"/>
                </a:lnTo>
                <a:lnTo>
                  <a:pt x="147561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419142" y="1909365"/>
            <a:ext cx="9137216" cy="6572383"/>
          </a:xfrm>
          <a:custGeom>
            <a:avLst/>
            <a:gdLst/>
            <a:ahLst/>
            <a:cxnLst/>
            <a:rect l="l" t="t" r="r" b="b"/>
            <a:pathLst>
              <a:path w="9137216" h="6572383">
                <a:moveTo>
                  <a:pt x="0" y="0"/>
                </a:moveTo>
                <a:lnTo>
                  <a:pt x="9137216" y="0"/>
                </a:lnTo>
                <a:lnTo>
                  <a:pt x="9137216" y="6572383"/>
                </a:lnTo>
                <a:lnTo>
                  <a:pt x="0" y="65723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1585177" y="1967306"/>
            <a:ext cx="6299036" cy="270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39"/>
              </a:lnSpc>
            </a:pPr>
            <a:r>
              <a:rPr lang="en-US" sz="3399">
                <a:solidFill>
                  <a:srgbClr val="004AAD"/>
                </a:solidFill>
                <a:latin typeface="Montserrat Classic"/>
              </a:rPr>
              <a:t>The highest ordered product is from the "toys" category and it is been ordered 527 times.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01054" y="5614112"/>
            <a:ext cx="6467281" cy="201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39"/>
              </a:lnSpc>
            </a:pPr>
            <a:r>
              <a:rPr lang="en-US" sz="3399">
                <a:solidFill>
                  <a:srgbClr val="004AAD"/>
                </a:solidFill>
                <a:latin typeface="Montserrat Classic"/>
              </a:rPr>
              <a:t>In the Top 20 products, that are frequently ordered belong to the "toys" category.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6667" y="359992"/>
            <a:ext cx="14473229" cy="668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2"/>
              </a:lnSpc>
            </a:pPr>
            <a:r>
              <a:rPr lang="en-US" sz="4952">
                <a:solidFill>
                  <a:srgbClr val="2BB4D4"/>
                </a:solidFill>
                <a:latin typeface="Montserrat Classic Bold"/>
              </a:rPr>
              <a:t>TOP 20 ORDERED PRODUCTS BY QUANTITY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5259470" y="-2800170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669357" y="205361"/>
            <a:ext cx="11077267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2BB4D4"/>
                </a:solidFill>
                <a:latin typeface="Montserrat Classic Bold"/>
              </a:rPr>
              <a:t>REVENUE PARETO</a:t>
            </a:r>
          </a:p>
        </p:txBody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4408728">
            <a:off x="-2272620" y="-211529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8440099" y="2607506"/>
            <a:ext cx="9526082" cy="6206649"/>
          </a:xfrm>
          <a:custGeom>
            <a:avLst/>
            <a:gdLst/>
            <a:ahLst/>
            <a:cxnLst/>
            <a:rect l="l" t="t" r="r" b="b"/>
            <a:pathLst>
              <a:path w="9526082" h="6206649">
                <a:moveTo>
                  <a:pt x="0" y="0"/>
                </a:moveTo>
                <a:lnTo>
                  <a:pt x="9526082" y="0"/>
                </a:lnTo>
                <a:lnTo>
                  <a:pt x="9526082" y="6206649"/>
                </a:lnTo>
                <a:lnTo>
                  <a:pt x="0" y="62066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644104" y="1963976"/>
            <a:ext cx="7433757" cy="741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004AAD"/>
                </a:solidFill>
                <a:latin typeface="Montserrat Classic"/>
              </a:rPr>
              <a:t>*  "toys","health_beauty"and "watches_gift" combine    generate more than 90% of the total revenue.</a:t>
            </a:r>
          </a:p>
          <a:p>
            <a:pPr>
              <a:lnSpc>
                <a:spcPts val="5385"/>
              </a:lnSpc>
              <a:spcBef>
                <a:spcPct val="0"/>
              </a:spcBef>
            </a:pPr>
            <a:endParaRPr lang="en-US" sz="3847">
              <a:solidFill>
                <a:srgbClr val="004AAD"/>
              </a:solidFill>
              <a:latin typeface="Montserrat Classic"/>
            </a:endParaRPr>
          </a:p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004AAD"/>
                </a:solidFill>
                <a:latin typeface="Montserrat Classic"/>
              </a:rPr>
              <a:t>*  "toys" alone generates more than 80% of the revenue.</a:t>
            </a:r>
          </a:p>
          <a:p>
            <a:pPr>
              <a:lnSpc>
                <a:spcPts val="5385"/>
              </a:lnSpc>
              <a:spcBef>
                <a:spcPct val="0"/>
              </a:spcBef>
            </a:pPr>
            <a:endParaRPr lang="en-US" sz="3847">
              <a:solidFill>
                <a:srgbClr val="004AAD"/>
              </a:solidFill>
              <a:latin typeface="Montserrat Classic"/>
            </a:endParaRPr>
          </a:p>
          <a:p>
            <a:pPr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004AAD"/>
                </a:solidFill>
                <a:latin typeface="Montserrat Classic"/>
              </a:rPr>
              <a:t>*  Remaining product categories nearly generates 10% of the revenue.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3342221" y="-1819149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351264" y="2296050"/>
            <a:ext cx="8792736" cy="5843071"/>
          </a:xfrm>
          <a:custGeom>
            <a:avLst/>
            <a:gdLst/>
            <a:ahLst/>
            <a:cxnLst/>
            <a:rect l="l" t="t" r="r" b="b"/>
            <a:pathLst>
              <a:path w="8792736" h="5843071">
                <a:moveTo>
                  <a:pt x="0" y="0"/>
                </a:moveTo>
                <a:lnTo>
                  <a:pt x="8792736" y="0"/>
                </a:lnTo>
                <a:lnTo>
                  <a:pt x="8792736" y="5843070"/>
                </a:lnTo>
                <a:lnTo>
                  <a:pt x="0" y="5843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786670" y="411977"/>
            <a:ext cx="10092243" cy="106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2BB4D4"/>
                </a:solidFill>
                <a:latin typeface="Montserrat Classic Bold"/>
              </a:rPr>
              <a:t>QUANTITY PARETO</a:t>
            </a:r>
          </a:p>
        </p:txBody>
      </p:sp>
      <p:sp>
        <p:nvSpPr>
          <p:cNvPr id="5" name="Freeform 5"/>
          <p:cNvSpPr/>
          <p:nvPr/>
        </p:nvSpPr>
        <p:spPr>
          <a:xfrm rot="8905814" flipH="1">
            <a:off x="9746084" y="-70261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0"/>
                </a:lnTo>
                <a:lnTo>
                  <a:pt x="11300655" y="9184350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10089929" y="1808868"/>
            <a:ext cx="7577968" cy="674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004AAD"/>
                </a:solidFill>
                <a:latin typeface="Montserrat Classic"/>
              </a:rPr>
              <a:t>* "toys", “health_beauty” and “bed_bath_table” make up to 80% of the total orders. </a:t>
            </a:r>
          </a:p>
          <a:p>
            <a:pPr algn="just">
              <a:lnSpc>
                <a:spcPts val="5385"/>
              </a:lnSpc>
              <a:spcBef>
                <a:spcPct val="0"/>
              </a:spcBef>
            </a:pPr>
            <a:endParaRPr lang="en-US" sz="3847">
              <a:solidFill>
                <a:srgbClr val="004AAD"/>
              </a:solidFill>
              <a:latin typeface="Montserrat Classic"/>
            </a:endParaRPr>
          </a:p>
          <a:p>
            <a:pPr algn="just"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004AAD"/>
                </a:solidFill>
                <a:latin typeface="Montserrat Classic"/>
              </a:rPr>
              <a:t>* “toys” alone has 75% of the total orders. </a:t>
            </a:r>
          </a:p>
          <a:p>
            <a:pPr algn="just">
              <a:lnSpc>
                <a:spcPts val="5385"/>
              </a:lnSpc>
              <a:spcBef>
                <a:spcPct val="0"/>
              </a:spcBef>
            </a:pPr>
            <a:endParaRPr lang="en-US" sz="3847">
              <a:solidFill>
                <a:srgbClr val="004AAD"/>
              </a:solidFill>
              <a:latin typeface="Montserrat Classic"/>
            </a:endParaRPr>
          </a:p>
          <a:p>
            <a:pPr algn="just">
              <a:lnSpc>
                <a:spcPts val="5385"/>
              </a:lnSpc>
              <a:spcBef>
                <a:spcPct val="0"/>
              </a:spcBef>
            </a:pPr>
            <a:r>
              <a:rPr lang="en-US" sz="3847">
                <a:solidFill>
                  <a:srgbClr val="004AAD"/>
                </a:solidFill>
                <a:latin typeface="Montserrat Classic"/>
              </a:rPr>
              <a:t>* The rest of the product categories generate 20% of the total orders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Custom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Montserrat Classic Bold</vt:lpstr>
      <vt:lpstr>Arial</vt:lpstr>
      <vt:lpstr>Calibri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and Retail Analytics -Capstone Project</dc:title>
  <cp:lastModifiedBy>Jaya Joe</cp:lastModifiedBy>
  <cp:revision>1</cp:revision>
  <dcterms:created xsi:type="dcterms:W3CDTF">2006-08-16T00:00:00Z</dcterms:created>
  <dcterms:modified xsi:type="dcterms:W3CDTF">2023-09-19T09:59:26Z</dcterms:modified>
  <dc:identifier>DAFuTVpFCMo</dc:identifier>
</cp:coreProperties>
</file>